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63" r:id="rId4"/>
    <p:sldId id="264" r:id="rId5"/>
    <p:sldId id="265" r:id="rId6"/>
    <p:sldId id="266" r:id="rId7"/>
    <p:sldId id="269" r:id="rId8"/>
    <p:sldId id="268" r:id="rId9"/>
    <p:sldId id="270" r:id="rId10"/>
    <p:sldId id="271" r:id="rId11"/>
    <p:sldId id="272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64"/>
            <p14:sldId id="265"/>
            <p14:sldId id="266"/>
            <p14:sldId id="269"/>
            <p14:sldId id="268"/>
            <p14:sldId id="270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4CC"/>
    <a:srgbClr val="FFD95E"/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133" autoAdjust="0"/>
  </p:normalViewPr>
  <p:slideViewPr>
    <p:cSldViewPr showGuides="1">
      <p:cViewPr varScale="1">
        <p:scale>
          <a:sx n="63" d="100"/>
          <a:sy n="63" d="100"/>
        </p:scale>
        <p:origin x="14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</a:t>
            </a:r>
            <a:r>
              <a:rPr lang="it-IT" dirty="0" smtClean="0"/>
              <a:t>Farmacologia e Tossicologia Clinica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</a:t>
            </a:r>
            <a:r>
              <a:rPr lang="it-IT" dirty="0" smtClean="0"/>
              <a:t>Federico </a:t>
            </a:r>
            <a:r>
              <a:rPr lang="it-IT" dirty="0" err="1" smtClean="0"/>
              <a:t>Pea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</a:t>
            </a:r>
            <a:r>
              <a:rPr lang="it-IT" dirty="0" smtClean="0"/>
              <a:t>di Scienze Mediche e Chirurgiche (DIMEC)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</a:t>
            </a:r>
            <a:r>
              <a:rPr lang="it-IT" dirty="0" smtClean="0"/>
              <a:t>Federico </a:t>
            </a:r>
            <a:r>
              <a:rPr lang="it-IT" dirty="0" err="1" smtClean="0"/>
              <a:t>Pea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Dipartimento </a:t>
            </a:r>
            <a:r>
              <a:rPr lang="it-IT" dirty="0"/>
              <a:t>di Scienze Mediche e Chirurgiche (DIMEC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E-mail </a:t>
            </a:r>
            <a:endParaRPr lang="it-IT" dirty="0" smtClean="0"/>
          </a:p>
          <a:p>
            <a:r>
              <a:rPr lang="it-IT" dirty="0" smtClean="0"/>
              <a:t>federico.pea@unibo.it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776"/>
            <a:ext cx="8424862" cy="5040559"/>
          </a:xfrm>
        </p:spPr>
        <p:txBody>
          <a:bodyPr/>
          <a:lstStyle/>
          <a:p>
            <a:r>
              <a:rPr lang="it-IT" sz="1600" b="1" u="sng" dirty="0"/>
              <a:t>I </a:t>
            </a:r>
            <a:r>
              <a:rPr lang="it-IT" sz="1600" b="1" u="sng" dirty="0" smtClean="0"/>
              <a:t>anno</a:t>
            </a:r>
            <a:r>
              <a:rPr lang="it-IT" sz="1600" dirty="0" smtClean="0"/>
              <a:t>  	- Biochimica clinica e biologia </a:t>
            </a:r>
            <a:r>
              <a:rPr lang="it-IT" sz="1600" dirty="0"/>
              <a:t>molecolare clinica </a:t>
            </a:r>
            <a:r>
              <a:rPr lang="it-IT" sz="1600" dirty="0" smtClean="0"/>
              <a:t>(</a:t>
            </a:r>
            <a:r>
              <a:rPr lang="it-IT" sz="1600" dirty="0"/>
              <a:t>8</a:t>
            </a:r>
            <a:r>
              <a:rPr lang="it-IT" sz="1600" dirty="0" smtClean="0"/>
              <a:t> </a:t>
            </a:r>
            <a:r>
              <a:rPr lang="it-IT" sz="1600" dirty="0"/>
              <a:t>ore)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Patologia generale (16 </a:t>
            </a:r>
            <a:r>
              <a:rPr lang="it-IT" sz="1600" dirty="0"/>
              <a:t>ore</a:t>
            </a:r>
            <a:r>
              <a:rPr lang="it-IT" sz="1600" dirty="0" smtClean="0"/>
              <a:t>) 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</a:t>
            </a:r>
            <a:r>
              <a:rPr lang="it-IT" sz="1600" dirty="0" smtClean="0"/>
              <a:t>Fisiologia  (</a:t>
            </a:r>
            <a:r>
              <a:rPr lang="it-IT" sz="1600" dirty="0"/>
              <a:t>8</a:t>
            </a:r>
            <a:r>
              <a:rPr lang="it-IT" sz="1600" dirty="0" smtClean="0"/>
              <a:t> </a:t>
            </a:r>
            <a:r>
              <a:rPr lang="it-IT" sz="1600" dirty="0"/>
              <a:t>ore</a:t>
            </a:r>
            <a:r>
              <a:rPr lang="it-IT" sz="1600" dirty="0" smtClean="0"/>
              <a:t>)</a:t>
            </a:r>
            <a:endParaRPr lang="it-IT" sz="1600" dirty="0" smtClean="0"/>
          </a:p>
          <a:p>
            <a:r>
              <a:rPr lang="it-IT" sz="1600" dirty="0"/>
              <a:t>	</a:t>
            </a:r>
            <a:r>
              <a:rPr lang="it-IT" sz="1600" dirty="0" smtClean="0"/>
              <a:t>- Statistica medica (</a:t>
            </a:r>
            <a:r>
              <a:rPr lang="it-IT" sz="1600" dirty="0"/>
              <a:t>8</a:t>
            </a:r>
            <a:r>
              <a:rPr lang="it-IT" sz="1600" dirty="0" smtClean="0"/>
              <a:t> </a:t>
            </a:r>
            <a:r>
              <a:rPr lang="it-IT" sz="1600" dirty="0"/>
              <a:t>ore</a:t>
            </a:r>
            <a:r>
              <a:rPr lang="it-IT" sz="1600" dirty="0" smtClean="0"/>
              <a:t>) 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Farmacologia e Tossicologia Clinica I (56 ore)</a:t>
            </a:r>
            <a:endParaRPr lang="it-IT" sz="1600" dirty="0"/>
          </a:p>
          <a:p>
            <a:endParaRPr lang="it-IT" sz="1600" b="1" u="sng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</a:t>
            </a:r>
            <a:r>
              <a:rPr lang="it-IT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</a:t>
            </a:r>
            <a:r>
              <a:rPr lang="it-IT" sz="1600" dirty="0" smtClean="0"/>
              <a:t>Farmacologia </a:t>
            </a:r>
            <a:r>
              <a:rPr lang="it-IT" sz="1600" dirty="0"/>
              <a:t>e Tossicologia Clinica </a:t>
            </a:r>
            <a:r>
              <a:rPr lang="it-IT" sz="1600" dirty="0" smtClean="0"/>
              <a:t>II (56 </a:t>
            </a:r>
            <a:r>
              <a:rPr lang="it-IT" sz="1600" dirty="0"/>
              <a:t>ore</a:t>
            </a:r>
            <a:r>
              <a:rPr lang="it-IT" sz="1600" dirty="0" smtClean="0"/>
              <a:t>)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Informatica (16 ore)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Legislazione sanitaria (8 ore)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Lingua inglese (16 ore)</a:t>
            </a:r>
            <a:endParaRPr lang="it-IT" sz="1600" dirty="0"/>
          </a:p>
          <a:p>
            <a:endParaRPr lang="it-IT" sz="1600" b="1" u="sng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  <a:r>
              <a:rPr lang="it-IT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</a:t>
            </a:r>
            <a:r>
              <a:rPr lang="it-IT" sz="1600" dirty="0" smtClean="0"/>
              <a:t>Farmacologia </a:t>
            </a:r>
            <a:r>
              <a:rPr lang="it-IT" sz="1600" dirty="0"/>
              <a:t>e Tossicologia Clinica </a:t>
            </a:r>
            <a:r>
              <a:rPr lang="it-IT" sz="1600" dirty="0" smtClean="0"/>
              <a:t>III (64 </a:t>
            </a:r>
            <a:r>
              <a:rPr lang="it-IT" sz="1600" dirty="0"/>
              <a:t>ore</a:t>
            </a:r>
            <a:r>
              <a:rPr lang="it-IT" sz="1600" dirty="0" smtClean="0"/>
              <a:t>)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Igiene (8 ore)</a:t>
            </a:r>
          </a:p>
          <a:p>
            <a:r>
              <a:rPr lang="it-IT" sz="1600" dirty="0" smtClean="0"/>
              <a:t>	- Medicina del lavoro (8 ore)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- Medicina legale (8 ore)</a:t>
            </a:r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1600" b="1" u="sng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 </a:t>
            </a:r>
            <a:r>
              <a:rPr lang="it-IT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</a:t>
            </a:r>
            <a:r>
              <a:rPr lang="it-IT" sz="1600" dirty="0" smtClean="0"/>
              <a:t>Farmacologia </a:t>
            </a:r>
            <a:r>
              <a:rPr lang="it-IT" sz="1600" dirty="0"/>
              <a:t>e Tossicologia Clinica </a:t>
            </a:r>
            <a:r>
              <a:rPr lang="it-IT" sz="1600" dirty="0" smtClean="0"/>
              <a:t>IV (88 ore)</a:t>
            </a:r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40461"/>
          </a:xfrm>
        </p:spPr>
        <p:txBody>
          <a:bodyPr/>
          <a:lstStyle/>
          <a:p>
            <a:r>
              <a:rPr lang="it-IT" b="1" dirty="0"/>
              <a:t>Strutture di sede</a:t>
            </a:r>
            <a:r>
              <a:rPr lang="it-IT" b="1" dirty="0" smtClean="0"/>
              <a:t>: </a:t>
            </a:r>
          </a:p>
          <a:p>
            <a:r>
              <a:rPr lang="it-IT" dirty="0" smtClean="0"/>
              <a:t>Unità Operativa di Farmacologia Clinica, Policlinico di S. Orsola - </a:t>
            </a:r>
            <a:r>
              <a:rPr lang="it-IT" dirty="0" smtClean="0"/>
              <a:t>IRCCS, Azienda Ospedaliero Universitaria di Bologna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Strutture collegate:</a:t>
            </a:r>
          </a:p>
          <a:p>
            <a:r>
              <a:rPr lang="it-IT" dirty="0" smtClean="0"/>
              <a:t>Dipartimento di Salute Mentale - </a:t>
            </a:r>
            <a:r>
              <a:rPr lang="it-IT" dirty="0" smtClean="0"/>
              <a:t>Azienda USL di Bologna </a:t>
            </a:r>
            <a:endParaRPr lang="it-IT" dirty="0" smtClean="0"/>
          </a:p>
          <a:p>
            <a:endParaRPr lang="it-IT" dirty="0"/>
          </a:p>
          <a:p>
            <a:r>
              <a:rPr lang="it-IT" b="1" dirty="0"/>
              <a:t>Strutture complementari</a:t>
            </a:r>
            <a:r>
              <a:rPr lang="it-IT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IRCCS, Istituto Ortopedico Rizzoli</a:t>
            </a:r>
          </a:p>
          <a:p>
            <a:pPr marL="285750" indent="-285750">
              <a:buFontTx/>
              <a:buChar char="-"/>
            </a:pPr>
            <a:r>
              <a:rPr lang="it-IT" dirty="0"/>
              <a:t>ASST Grande Ospedale Metropolitano Niguarda, Ospedale Cà </a:t>
            </a:r>
            <a:r>
              <a:rPr lang="it-IT" dirty="0" err="1"/>
              <a:t>Granda</a:t>
            </a:r>
            <a:r>
              <a:rPr lang="it-IT" dirty="0"/>
              <a:t> - Niguarda Milano: </a:t>
            </a:r>
            <a:r>
              <a:rPr lang="it-IT" dirty="0" err="1"/>
              <a:t>Cav</a:t>
            </a:r>
            <a:r>
              <a:rPr lang="it-IT" dirty="0"/>
              <a:t>- Centro </a:t>
            </a:r>
            <a:r>
              <a:rPr lang="it-IT" dirty="0" smtClean="0"/>
              <a:t>Antiveleni </a:t>
            </a:r>
          </a:p>
          <a:p>
            <a:pPr marL="285750" indent="-285750">
              <a:buFontTx/>
              <a:buChar char="-"/>
            </a:pPr>
            <a:r>
              <a:rPr lang="it-IT" dirty="0"/>
              <a:t>IRCCS, Azienda Ospedaliero Universitaria di </a:t>
            </a:r>
            <a:r>
              <a:rPr lang="it-IT" dirty="0" smtClean="0"/>
              <a:t>Bologna: tutte le UUOO e Servizi</a:t>
            </a:r>
            <a:endParaRPr lang="it-IT" dirty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908721"/>
            <a:ext cx="8424862" cy="5472608"/>
          </a:xfrm>
        </p:spPr>
        <p:txBody>
          <a:bodyPr/>
          <a:lstStyle/>
          <a:p>
            <a:pPr algn="just"/>
            <a:r>
              <a:rPr lang="it-IT" sz="1600" b="1" dirty="0"/>
              <a:t>Obiettivi </a:t>
            </a:r>
            <a:r>
              <a:rPr lang="it-IT" sz="1600" b="1" dirty="0" smtClean="0"/>
              <a:t>Generali</a:t>
            </a:r>
            <a:endParaRPr lang="it-IT" sz="1600" dirty="0" smtClean="0"/>
          </a:p>
          <a:p>
            <a:pPr algn="just"/>
            <a:r>
              <a:rPr lang="it-IT" sz="1600" dirty="0" smtClean="0"/>
              <a:t>Acquisizione </a:t>
            </a:r>
            <a:r>
              <a:rPr lang="it-IT" sz="1600" dirty="0"/>
              <a:t>delle conoscenze </a:t>
            </a:r>
            <a:r>
              <a:rPr lang="it-IT" sz="1600" dirty="0" smtClean="0"/>
              <a:t>per interpretare e valutare le </a:t>
            </a:r>
            <a:r>
              <a:rPr lang="it-IT" sz="1600" dirty="0"/>
              <a:t>risposte ai </a:t>
            </a:r>
            <a:r>
              <a:rPr lang="it-IT" sz="1600" dirty="0" smtClean="0"/>
              <a:t>trattamenti </a:t>
            </a:r>
            <a:r>
              <a:rPr lang="it-IT" sz="1600" dirty="0" err="1"/>
              <a:t>farmacoterapeutici</a:t>
            </a:r>
            <a:r>
              <a:rPr lang="it-IT" sz="1600" dirty="0"/>
              <a:t> sulla base delle caratteristiche farmacodinamiche, farmacocinetiche e farmaceutiche dei farmaci </a:t>
            </a:r>
            <a:r>
              <a:rPr lang="it-IT" sz="1600" dirty="0" smtClean="0"/>
              <a:t>impiegati: 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Conoscenza della farmacologia clinica dei farmaci d’uso più </a:t>
            </a:r>
            <a:r>
              <a:rPr lang="it-IT" sz="1400" dirty="0" smtClean="0"/>
              <a:t>comune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Conoscenza delle basi cellulari, biochimiche e molecolari e delle interazioni dei farmaci 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Conoscenza dei processi di tossicità acuta e cronica dei farmaci e delle sostanze di abuso e dei meccanismi di intossicazione e </a:t>
            </a:r>
            <a:r>
              <a:rPr lang="it-IT" sz="1400" dirty="0" err="1" smtClean="0"/>
              <a:t>detossificazione</a:t>
            </a:r>
            <a:endParaRPr lang="it-IT" sz="1400" dirty="0" smtClean="0"/>
          </a:p>
          <a:p>
            <a:pPr marL="285750" indent="-285750">
              <a:buFontTx/>
              <a:buChar char="-"/>
            </a:pPr>
            <a:r>
              <a:rPr lang="it-IT" sz="1400" dirty="0" smtClean="0"/>
              <a:t>Conoscenze di farmacologia e tossicologia nel bambino, nell’anziano e  a livello materno-fetale </a:t>
            </a:r>
            <a:endParaRPr lang="it-IT" sz="1400" dirty="0"/>
          </a:p>
          <a:p>
            <a:r>
              <a:rPr lang="it-IT" sz="1600" dirty="0"/>
              <a:t> </a:t>
            </a:r>
            <a:endParaRPr lang="it-IT" sz="1600" dirty="0" smtClean="0"/>
          </a:p>
          <a:p>
            <a:r>
              <a:rPr lang="it-IT" sz="1600" b="1" dirty="0" smtClean="0"/>
              <a:t>Obiettivi Specifici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acquisizione </a:t>
            </a:r>
            <a:r>
              <a:rPr lang="it-IT" sz="1400" dirty="0"/>
              <a:t>di competenze biomediche e farmacologiche e tossicologiche per l’impostazione di </a:t>
            </a:r>
            <a:r>
              <a:rPr lang="it-IT" sz="1400" dirty="0" smtClean="0"/>
              <a:t>protocolli </a:t>
            </a:r>
            <a:r>
              <a:rPr lang="it-IT" sz="1400" dirty="0"/>
              <a:t>di trattamento delle più comuni patologie acute e croniche </a:t>
            </a:r>
            <a:endParaRPr lang="it-IT" sz="1400" dirty="0" smtClean="0"/>
          </a:p>
          <a:p>
            <a:pPr marL="285750" indent="-285750">
              <a:buFontTx/>
              <a:buChar char="-"/>
            </a:pPr>
            <a:r>
              <a:rPr lang="it-IT" sz="1400" dirty="0" smtClean="0"/>
              <a:t>Acquisizione </a:t>
            </a:r>
            <a:r>
              <a:rPr lang="it-IT" sz="1400" dirty="0"/>
              <a:t>di conoscenze di base, fisiopatologiche e cliniche finalizzate all’ottimizzazione dei regimi </a:t>
            </a:r>
            <a:r>
              <a:rPr lang="it-IT" sz="1400" dirty="0" smtClean="0"/>
              <a:t>terapeutici e posologici 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Acquisizione di conoscenze di base sulle metodologie delle discipline </a:t>
            </a:r>
            <a:r>
              <a:rPr lang="it-IT" sz="1400" dirty="0" err="1"/>
              <a:t>regolatorie</a:t>
            </a:r>
            <a:r>
              <a:rPr lang="it-IT" sz="1400" dirty="0"/>
              <a:t> </a:t>
            </a:r>
            <a:r>
              <a:rPr lang="it-IT" sz="1400" dirty="0" smtClean="0"/>
              <a:t>in </a:t>
            </a:r>
            <a:r>
              <a:rPr lang="it-IT" sz="1400" dirty="0"/>
              <a:t>ambito nazionale ed internazionale e sul funzionamento dei comitati </a:t>
            </a:r>
            <a:r>
              <a:rPr lang="it-IT" sz="1400" dirty="0" smtClean="0"/>
              <a:t>etici</a:t>
            </a:r>
            <a:r>
              <a:rPr lang="it-IT" sz="1400" b="1" dirty="0"/>
              <a:t> </a:t>
            </a:r>
            <a:r>
              <a:rPr lang="it-IT" sz="1400" b="1" dirty="0" smtClean="0"/>
              <a:t> </a:t>
            </a:r>
            <a:r>
              <a:rPr lang="it-IT" sz="1400" dirty="0"/>
              <a:t>per la sperimentazione dei </a:t>
            </a:r>
            <a:r>
              <a:rPr lang="it-IT" sz="1400" dirty="0" smtClean="0"/>
              <a:t>farmaci  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Acquisizione di conoscenze relative alle metodologie di analisi epidemiologica ed </a:t>
            </a:r>
            <a:r>
              <a:rPr lang="it-IT" sz="1400" dirty="0" smtClean="0"/>
              <a:t>economica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Acquisizione </a:t>
            </a:r>
            <a:r>
              <a:rPr lang="it-IT" sz="1400" dirty="0"/>
              <a:t>di conoscenze per l’analisi e l’interpretazione dei dati di </a:t>
            </a:r>
            <a:r>
              <a:rPr lang="it-IT" sz="1400" dirty="0" smtClean="0"/>
              <a:t>farmacovigilanza </a:t>
            </a:r>
            <a:r>
              <a:rPr lang="it-IT" sz="1400" dirty="0"/>
              <a:t>con particolare riguardo all’identificazione del nesso di causalità tra assunzione di farmaci e insorgenza di eventi </a:t>
            </a:r>
            <a:r>
              <a:rPr lang="it-IT" sz="1400" dirty="0" smtClean="0"/>
              <a:t>avversi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Acquisizione di competenze relative </a:t>
            </a:r>
            <a:r>
              <a:rPr lang="it-IT" sz="1400" dirty="0" smtClean="0"/>
              <a:t>agli </a:t>
            </a:r>
            <a:r>
              <a:rPr lang="it-IT" sz="1400" dirty="0"/>
              <a:t>strumenti del laboratorio di analisi farmaco-</a:t>
            </a:r>
            <a:r>
              <a:rPr lang="it-IT" sz="1400" dirty="0" err="1"/>
              <a:t>tossicocinetiche</a:t>
            </a:r>
            <a:r>
              <a:rPr lang="it-IT" sz="1400" dirty="0"/>
              <a:t> e </a:t>
            </a:r>
            <a:r>
              <a:rPr lang="it-IT" sz="1400" dirty="0" smtClean="0"/>
              <a:t>farmaco-</a:t>
            </a:r>
            <a:r>
              <a:rPr lang="it-IT" sz="1400" dirty="0" err="1" smtClean="0"/>
              <a:t>tossicogenetiche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Job </a:t>
            </a:r>
            <a:r>
              <a:rPr lang="it-IT" dirty="0" err="1" smtClean="0"/>
              <a:t>Profile</a:t>
            </a:r>
            <a:r>
              <a:rPr lang="it-IT" dirty="0" smtClean="0"/>
              <a:t> del Farmacologo Clinico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consulenza </a:t>
            </a:r>
            <a:r>
              <a:rPr lang="it-IT" dirty="0"/>
              <a:t>farmacologica sugli schemi terapeutici e sulle interazioni tra farmaci, specialmente nei pazienti sottoposti a terapie multi-farmacologiche e in condizioni di </a:t>
            </a:r>
            <a:r>
              <a:rPr lang="it-IT" dirty="0" smtClean="0"/>
              <a:t>co-</a:t>
            </a:r>
            <a:r>
              <a:rPr lang="it-IT" dirty="0" err="1" smtClean="0"/>
              <a:t>morbidità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refertazione </a:t>
            </a:r>
            <a:r>
              <a:rPr lang="it-IT" dirty="0"/>
              <a:t>di analisi TDM e farmacogenetiche per la prevenzione delle tossicità e dei fallimenti terapeutici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partecipazione </a:t>
            </a:r>
            <a:r>
              <a:rPr lang="it-IT" dirty="0"/>
              <a:t>alle attività di Comitati Etici Territoriali e CTO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partecipazione </a:t>
            </a:r>
            <a:r>
              <a:rPr lang="it-IT" dirty="0"/>
              <a:t>alle attività di farmacovigilanza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partecipazione </a:t>
            </a:r>
            <a:r>
              <a:rPr lang="it-IT" dirty="0"/>
              <a:t>a tavoli tecnici (commissioni di prontuario terapeutico regionale ed </a:t>
            </a:r>
            <a:r>
              <a:rPr lang="it-IT" dirty="0" smtClean="0"/>
              <a:t>ospedaliero)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partecipazione </a:t>
            </a:r>
            <a:r>
              <a:rPr lang="it-IT" dirty="0"/>
              <a:t>agli studi di fase I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impostazione </a:t>
            </a:r>
            <a:r>
              <a:rPr lang="it-IT" dirty="0"/>
              <a:t>di interventi terapeutici nelle intossicazioni, farmacodipendenze ed emergenze farmaco tossicologiche, primariamente condotte presso i Servizi per le Tossicodipendenza (SERT) e presso i Centri antiveleno presenti nell’ambito di strutture ospedaliere pubbliche </a:t>
            </a:r>
          </a:p>
          <a:p>
            <a:endParaRPr lang="it-IT" dirty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01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Sbocchi occupazionali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Servizi Ospedalieri di Farmacologia Clinica (n=30)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r>
              <a:rPr lang="it-IT" dirty="0" smtClean="0"/>
              <a:t>Servizi Territoriali per le Farmaco-tossicodipendenze (</a:t>
            </a:r>
            <a:r>
              <a:rPr lang="it-IT" dirty="0" err="1" smtClean="0"/>
              <a:t>SerT</a:t>
            </a:r>
            <a:r>
              <a:rPr lang="it-IT" dirty="0" smtClean="0"/>
              <a:t>) (n=550)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r>
              <a:rPr lang="it-IT" dirty="0" smtClean="0"/>
              <a:t>Industria Farmaceutica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Centri di Farmacologia Clinica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1842" t="31443" r="53816" b="15925"/>
          <a:stretch/>
        </p:blipFill>
        <p:spPr>
          <a:xfrm>
            <a:off x="475819" y="1747393"/>
            <a:ext cx="5412583" cy="4666020"/>
          </a:xfrm>
          <a:prstGeom prst="rect">
            <a:avLst/>
          </a:prstGeom>
          <a:solidFill>
            <a:srgbClr val="0444CC"/>
          </a:solidFill>
        </p:spPr>
      </p:pic>
      <p:sp>
        <p:nvSpPr>
          <p:cNvPr id="5" name="CasellaDiTesto 4"/>
          <p:cNvSpPr txBox="1"/>
          <p:nvPr/>
        </p:nvSpPr>
        <p:spPr>
          <a:xfrm>
            <a:off x="5580112" y="174739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Scuole specializzazione (n=19)</a:t>
            </a:r>
          </a:p>
          <a:p>
            <a:endParaRPr lang="it-IT" sz="1400" dirty="0" smtClean="0"/>
          </a:p>
          <a:p>
            <a:r>
              <a:rPr lang="it-IT" sz="1400" dirty="0" smtClean="0"/>
              <a:t>Centri di Farmacologia Clinica (n=30)</a:t>
            </a:r>
          </a:p>
          <a:p>
            <a:endParaRPr lang="it-IT" sz="1400" dirty="0"/>
          </a:p>
        </p:txBody>
      </p:sp>
      <p:sp>
        <p:nvSpPr>
          <p:cNvPr id="7" name="Connettore 6"/>
          <p:cNvSpPr/>
          <p:nvPr/>
        </p:nvSpPr>
        <p:spPr>
          <a:xfrm>
            <a:off x="5165147" y="2204864"/>
            <a:ext cx="288032" cy="288032"/>
          </a:xfrm>
          <a:prstGeom prst="flowChartConnector">
            <a:avLst/>
          </a:prstGeom>
          <a:solidFill>
            <a:srgbClr val="FFD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5165147" y="1770677"/>
            <a:ext cx="300646" cy="289773"/>
          </a:xfrm>
          <a:prstGeom prst="flowChartConnector">
            <a:avLst/>
          </a:prstGeom>
          <a:solidFill>
            <a:srgbClr val="04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61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Ruolo nell’industria farmaceutica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005064"/>
            <a:ext cx="8424862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err="1" smtClean="0"/>
              <a:t>Medical</a:t>
            </a:r>
            <a:r>
              <a:rPr lang="it-IT" sz="1400" b="1" dirty="0" smtClean="0"/>
              <a:t> Advisor: </a:t>
            </a:r>
            <a:r>
              <a:rPr lang="it-IT" sz="1400" dirty="0" smtClean="0"/>
              <a:t>si </a:t>
            </a:r>
            <a:r>
              <a:rPr lang="it-IT" sz="1400" dirty="0"/>
              <a:t>occupa di curare le attività di supporto scientifico per la registrazione di nuovi farmaci al fine di ottenere la loro messa in commercio, di elaborazione dei contenuti utili a un supporto scientifico per la preparazione di materiale informativo, di elaborazione di materiali di supporto per il market </a:t>
            </a:r>
            <a:r>
              <a:rPr lang="it-IT" sz="1400" dirty="0" err="1"/>
              <a:t>access</a:t>
            </a:r>
            <a:r>
              <a:rPr lang="it-IT" sz="1400" dirty="0"/>
              <a:t>, di gestione degli studi clinici, ricerche mediche con l’obiettivo di sviluppare e analizzare trattamenti adatti alla prevenzione, alla diagnosi e alla cura delle malattie. </a:t>
            </a:r>
            <a:endParaRPr lang="it-IT" sz="14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736248" y="5275495"/>
            <a:ext cx="734481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err="1" smtClean="0"/>
              <a:t>Medical</a:t>
            </a:r>
            <a:r>
              <a:rPr lang="it-IT" sz="1400" b="1" dirty="0" smtClean="0"/>
              <a:t> Science Liaison: </a:t>
            </a:r>
            <a:r>
              <a:rPr lang="it-IT" sz="1400" dirty="0" smtClean="0"/>
              <a:t>si </a:t>
            </a:r>
            <a:r>
              <a:rPr lang="it-IT" sz="1400" dirty="0"/>
              <a:t>occupa dell’aggiornamento continuo dei prodotti, dei trend dei trattamenti dei pazienti, delle attività cliniche e degli studi condotti nell’area terapeutica nell’ambito del territorio di competenza.  Sviluppa e mantiene il Network con i </a:t>
            </a:r>
            <a:r>
              <a:rPr lang="it-IT" sz="1400" dirty="0" err="1"/>
              <a:t>Leading</a:t>
            </a:r>
            <a:r>
              <a:rPr lang="it-IT" sz="1400" dirty="0"/>
              <a:t> </a:t>
            </a:r>
            <a:r>
              <a:rPr lang="it-IT" sz="1400" dirty="0" err="1"/>
              <a:t>Specialist</a:t>
            </a:r>
            <a:r>
              <a:rPr lang="it-IT" sz="1400" dirty="0"/>
              <a:t> svolgendo attività di </a:t>
            </a:r>
            <a:r>
              <a:rPr lang="it-IT" sz="1400" dirty="0" err="1"/>
              <a:t>Medical</a:t>
            </a:r>
            <a:r>
              <a:rPr lang="it-IT" sz="1400" dirty="0"/>
              <a:t> </a:t>
            </a:r>
            <a:r>
              <a:rPr lang="it-IT" sz="1400" dirty="0" err="1"/>
              <a:t>Education</a:t>
            </a:r>
            <a:r>
              <a:rPr lang="it-IT" sz="1400" dirty="0"/>
              <a:t>, organizza e partecipa a </a:t>
            </a:r>
            <a:r>
              <a:rPr lang="it-IT" sz="1400" dirty="0" err="1"/>
              <a:t>board</a:t>
            </a:r>
            <a:r>
              <a:rPr lang="it-IT" sz="1400" dirty="0"/>
              <a:t> consultivi collaborando con la direzione medica aziendale fornendo supporto scientifico agli informatori. Ha una responsabilità di uno o più prodotti dell’azienda su uno specifico territorio</a:t>
            </a:r>
            <a:endParaRPr lang="it-IT" sz="1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4049"/>
            <a:ext cx="5333140" cy="30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U.O. </a:t>
            </a:r>
            <a:r>
              <a:rPr lang="it-IT" dirty="0" err="1" smtClean="0"/>
              <a:t>Farmcologia</a:t>
            </a:r>
            <a:r>
              <a:rPr lang="it-IT" dirty="0" smtClean="0"/>
              <a:t> Clinica - IRCCS, Azienda Ospedaliero Universitaria di Bologna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b="1" dirty="0" smtClean="0"/>
              <a:t>Attività: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Gestione integrata farmacologico-clinica delle terapie antimicrobiche al letto del paziente nell’ambito del paziente critico e ematologico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Attività di consulenza farmacologico-clinica basata sul TDM per l’ottimizzazione posologica della terapie antimicrobiche per tutti i pazienti ricoverati interni ed esterni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Attività di supporto </a:t>
            </a:r>
            <a:r>
              <a:rPr lang="it-IT" dirty="0" err="1" smtClean="0"/>
              <a:t>consulenziale</a:t>
            </a:r>
            <a:r>
              <a:rPr lang="it-IT" dirty="0" smtClean="0"/>
              <a:t> per l’ottimale gestione della terapia farmacologica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Valutazione studi di fase 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Redazione di protocolli di ricerca scientifica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Implementazione della piattaforma di ricerca per analisi farmacologiche e farmacogenetiche in ambito oncologico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770642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567</Words>
  <Application>Microsoft Office PowerPoint</Application>
  <PresentationFormat>Presentazione su schermo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oem</cp:lastModifiedBy>
  <cp:revision>96</cp:revision>
  <dcterms:created xsi:type="dcterms:W3CDTF">2017-11-13T10:11:35Z</dcterms:created>
  <dcterms:modified xsi:type="dcterms:W3CDTF">2023-06-18T12:14:00Z</dcterms:modified>
</cp:coreProperties>
</file>